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Hind Guntur Bold" panose="020B0604020202020204" charset="0"/>
      <p:regular r:id="rId17"/>
    </p:embeddedFont>
    <p:embeddedFont>
      <p:font typeface="Hind Guntur Semi-Bold" panose="020B0604020202020204" charset="0"/>
      <p:regular r:id="rId18"/>
    </p:embeddedFont>
    <p:embeddedFont>
      <p:font typeface="Open Sauce" panose="020B0604020202020204" charset="0"/>
      <p:regular r:id="rId19"/>
    </p:embeddedFont>
    <p:embeddedFont>
      <p:font typeface="Open Sauce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026388">
            <a:off x="12810371" y="-5161168"/>
            <a:ext cx="5752736" cy="13428935"/>
            <a:chOff x="0" y="0"/>
            <a:chExt cx="1515124" cy="3536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5124" cy="3536839"/>
            </a:xfrm>
            <a:custGeom>
              <a:avLst/>
              <a:gdLst/>
              <a:ahLst/>
              <a:cxnLst/>
              <a:rect l="l" t="t" r="r" b="b"/>
              <a:pathLst>
                <a:path w="1515124" h="3536839">
                  <a:moveTo>
                    <a:pt x="0" y="0"/>
                  </a:moveTo>
                  <a:lnTo>
                    <a:pt x="1515124" y="0"/>
                  </a:lnTo>
                  <a:lnTo>
                    <a:pt x="1515124" y="3536839"/>
                  </a:lnTo>
                  <a:lnTo>
                    <a:pt x="0" y="3536839"/>
                  </a:lnTo>
                  <a:close/>
                </a:path>
              </a:pathLst>
            </a:custGeom>
            <a:solidFill>
              <a:srgbClr val="AF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15124" cy="3574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000739">
            <a:off x="15035009" y="-2922852"/>
            <a:ext cx="481967" cy="12469578"/>
            <a:chOff x="0" y="0"/>
            <a:chExt cx="126938" cy="32841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938" cy="3284169"/>
            </a:xfrm>
            <a:custGeom>
              <a:avLst/>
              <a:gdLst/>
              <a:ahLst/>
              <a:cxnLst/>
              <a:rect l="l" t="t" r="r" b="b"/>
              <a:pathLst>
                <a:path w="126938" h="3284169">
                  <a:moveTo>
                    <a:pt x="0" y="0"/>
                  </a:moveTo>
                  <a:lnTo>
                    <a:pt x="126938" y="0"/>
                  </a:lnTo>
                  <a:lnTo>
                    <a:pt x="126938" y="3284169"/>
                  </a:lnTo>
                  <a:lnTo>
                    <a:pt x="0" y="32841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6938" cy="3322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975986">
            <a:off x="13487371" y="5324658"/>
            <a:ext cx="2259707" cy="22597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D038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975986">
            <a:off x="10976267" y="2195639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D038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975986">
            <a:off x="9466946" y="1426794"/>
            <a:ext cx="1423433" cy="142343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D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3029269">
            <a:off x="13754867" y="4460709"/>
            <a:ext cx="1423433" cy="142343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04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3029269">
            <a:off x="17176900" y="7597326"/>
            <a:ext cx="899786" cy="89978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04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3029269">
            <a:off x="15613164" y="5618194"/>
            <a:ext cx="1672635" cy="167263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0000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3029269">
            <a:off x="11682999" y="5849564"/>
            <a:ext cx="1672635" cy="1672635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0000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 flipH="1">
            <a:off x="-1555915" y="6779532"/>
            <a:ext cx="3972496" cy="4114800"/>
          </a:xfrm>
          <a:custGeom>
            <a:avLst/>
            <a:gdLst/>
            <a:ahLst/>
            <a:cxnLst/>
            <a:rect l="l" t="t" r="r" b="b"/>
            <a:pathLst>
              <a:path w="3972496" h="4114800">
                <a:moveTo>
                  <a:pt x="3972496" y="0"/>
                </a:moveTo>
                <a:lnTo>
                  <a:pt x="0" y="0"/>
                </a:lnTo>
                <a:lnTo>
                  <a:pt x="0" y="4114800"/>
                </a:lnTo>
                <a:lnTo>
                  <a:pt x="3972496" y="4114800"/>
                </a:lnTo>
                <a:lnTo>
                  <a:pt x="39724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flipH="1" flipV="1">
            <a:off x="-1555915" y="-712107"/>
            <a:ext cx="3972496" cy="4114800"/>
          </a:xfrm>
          <a:custGeom>
            <a:avLst/>
            <a:gdLst/>
            <a:ahLst/>
            <a:cxnLst/>
            <a:rect l="l" t="t" r="r" b="b"/>
            <a:pathLst>
              <a:path w="3972496" h="4114800">
                <a:moveTo>
                  <a:pt x="397249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72496" y="0"/>
                </a:lnTo>
                <a:lnTo>
                  <a:pt x="3972496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93538" y="4022423"/>
            <a:ext cx="9925538" cy="1675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42"/>
              </a:lnSpc>
            </a:pPr>
            <a:r>
              <a:rPr lang="en-US" sz="9744" b="1" spc="-584">
                <a:solidFill>
                  <a:srgbClr val="000000"/>
                </a:solidFill>
                <a:latin typeface="Hind Guntur Bold"/>
                <a:ea typeface="Hind Guntur Bold"/>
                <a:cs typeface="Hind Guntur Bold"/>
                <a:sym typeface="Hind Guntur Bold"/>
              </a:rPr>
              <a:t>CUSTOMER CHURN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3538" y="6653517"/>
            <a:ext cx="1160124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spc="-8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Saving the Processed Data for Customer Churn Study and Insights using SQL, Python (EDA), Power BI &amp; Excel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3538" y="5443749"/>
            <a:ext cx="11216308" cy="113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21"/>
              </a:lnSpc>
            </a:pPr>
            <a:r>
              <a:rPr lang="en-US" sz="6658" b="1" spc="-399">
                <a:solidFill>
                  <a:srgbClr val="AF0000"/>
                </a:solidFill>
                <a:latin typeface="Hind Guntur Bold"/>
                <a:ea typeface="Hind Guntur Bold"/>
                <a:cs typeface="Hind Guntur Bold"/>
                <a:sym typeface="Hind Guntur Bold"/>
              </a:rPr>
              <a:t>ANALYSIS &amp; BUSINESS INSIGHTS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634593" y="-571207"/>
            <a:ext cx="3972496" cy="4114800"/>
          </a:xfrm>
          <a:custGeom>
            <a:avLst/>
            <a:gdLst/>
            <a:ahLst/>
            <a:cxnLst/>
            <a:rect l="l" t="t" r="r" b="b"/>
            <a:pathLst>
              <a:path w="3972496" h="4114800">
                <a:moveTo>
                  <a:pt x="397249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72497" y="0"/>
                </a:lnTo>
                <a:lnTo>
                  <a:pt x="3972497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93521" y="6743407"/>
            <a:ext cx="3972497" cy="4114800"/>
          </a:xfrm>
          <a:custGeom>
            <a:avLst/>
            <a:gdLst/>
            <a:ahLst/>
            <a:cxnLst/>
            <a:rect l="l" t="t" r="r" b="b"/>
            <a:pathLst>
              <a:path w="3972497" h="4114800">
                <a:moveTo>
                  <a:pt x="0" y="0"/>
                </a:moveTo>
                <a:lnTo>
                  <a:pt x="3972496" y="0"/>
                </a:lnTo>
                <a:lnTo>
                  <a:pt x="3972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8515" y="2679357"/>
            <a:ext cx="4646185" cy="2940936"/>
          </a:xfrm>
          <a:custGeom>
            <a:avLst/>
            <a:gdLst/>
            <a:ahLst/>
            <a:cxnLst/>
            <a:rect l="l" t="t" r="r" b="b"/>
            <a:pathLst>
              <a:path w="4646185" h="2940936">
                <a:moveTo>
                  <a:pt x="0" y="0"/>
                </a:moveTo>
                <a:lnTo>
                  <a:pt x="4646184" y="0"/>
                </a:lnTo>
                <a:lnTo>
                  <a:pt x="4646184" y="2940936"/>
                </a:lnTo>
                <a:lnTo>
                  <a:pt x="0" y="2940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AF0000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6847153" y="2679357"/>
            <a:ext cx="4593693" cy="2940936"/>
          </a:xfrm>
          <a:custGeom>
            <a:avLst/>
            <a:gdLst/>
            <a:ahLst/>
            <a:cxnLst/>
            <a:rect l="l" t="t" r="r" b="b"/>
            <a:pathLst>
              <a:path w="4593693" h="2940936">
                <a:moveTo>
                  <a:pt x="0" y="0"/>
                </a:moveTo>
                <a:lnTo>
                  <a:pt x="4593694" y="0"/>
                </a:lnTo>
                <a:lnTo>
                  <a:pt x="4593694" y="2940936"/>
                </a:lnTo>
                <a:lnTo>
                  <a:pt x="0" y="29409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AF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345722" y="2679357"/>
            <a:ext cx="4595384" cy="2940936"/>
          </a:xfrm>
          <a:custGeom>
            <a:avLst/>
            <a:gdLst/>
            <a:ahLst/>
            <a:cxnLst/>
            <a:rect l="l" t="t" r="r" b="b"/>
            <a:pathLst>
              <a:path w="4595384" h="2940936">
                <a:moveTo>
                  <a:pt x="0" y="0"/>
                </a:moveTo>
                <a:lnTo>
                  <a:pt x="4595384" y="0"/>
                </a:lnTo>
                <a:lnTo>
                  <a:pt x="4595384" y="2940936"/>
                </a:lnTo>
                <a:lnTo>
                  <a:pt x="0" y="2940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430"/>
            </a:stretch>
          </a:blipFill>
          <a:ln w="19050" cap="sq">
            <a:solidFill>
              <a:srgbClr val="AF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6820908" y="5960037"/>
            <a:ext cx="4646185" cy="2990789"/>
          </a:xfrm>
          <a:custGeom>
            <a:avLst/>
            <a:gdLst/>
            <a:ahLst/>
            <a:cxnLst/>
            <a:rect l="l" t="t" r="r" b="b"/>
            <a:pathLst>
              <a:path w="4646185" h="2990789">
                <a:moveTo>
                  <a:pt x="0" y="0"/>
                </a:moveTo>
                <a:lnTo>
                  <a:pt x="4646184" y="0"/>
                </a:lnTo>
                <a:lnTo>
                  <a:pt x="4646184" y="2990790"/>
                </a:lnTo>
                <a:lnTo>
                  <a:pt x="0" y="29907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19050" cap="sq">
            <a:solidFill>
              <a:srgbClr val="AF0000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324760" y="5960037"/>
            <a:ext cx="4593693" cy="2974201"/>
          </a:xfrm>
          <a:custGeom>
            <a:avLst/>
            <a:gdLst/>
            <a:ahLst/>
            <a:cxnLst/>
            <a:rect l="l" t="t" r="r" b="b"/>
            <a:pathLst>
              <a:path w="4593693" h="2974201">
                <a:moveTo>
                  <a:pt x="0" y="0"/>
                </a:moveTo>
                <a:lnTo>
                  <a:pt x="4593694" y="0"/>
                </a:lnTo>
                <a:lnTo>
                  <a:pt x="4593694" y="2974202"/>
                </a:lnTo>
                <a:lnTo>
                  <a:pt x="0" y="29742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19050" cap="sq">
            <a:solidFill>
              <a:srgbClr val="AF0000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2345722" y="5976626"/>
            <a:ext cx="4595384" cy="2974201"/>
          </a:xfrm>
          <a:custGeom>
            <a:avLst/>
            <a:gdLst/>
            <a:ahLst/>
            <a:cxnLst/>
            <a:rect l="l" t="t" r="r" b="b"/>
            <a:pathLst>
              <a:path w="4595384" h="2974201">
                <a:moveTo>
                  <a:pt x="0" y="0"/>
                </a:moveTo>
                <a:lnTo>
                  <a:pt x="4595384" y="0"/>
                </a:lnTo>
                <a:lnTo>
                  <a:pt x="4595384" y="2974201"/>
                </a:lnTo>
                <a:lnTo>
                  <a:pt x="0" y="29742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19050" cap="sq">
            <a:solidFill>
              <a:srgbClr val="AF0000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2337904" y="605245"/>
            <a:ext cx="11668778" cy="1257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2"/>
              </a:lnSpc>
            </a:pPr>
            <a:r>
              <a:rPr lang="en-US" sz="7316" b="1" spc="-438">
                <a:solidFill>
                  <a:srgbClr val="D40202"/>
                </a:solidFill>
                <a:latin typeface="Hind Guntur Semi-Bold"/>
                <a:ea typeface="Hind Guntur Semi-Bold"/>
                <a:cs typeface="Hind Guntur Semi-Bold"/>
                <a:sym typeface="Hind Guntur Semi-Bold"/>
              </a:rPr>
              <a:t>Exploratory Data Analysis (EDA)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37904" y="1853599"/>
            <a:ext cx="421442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b="1" spc="-8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Bivariate Analysis: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634593" y="-571207"/>
            <a:ext cx="3972496" cy="4114800"/>
          </a:xfrm>
          <a:custGeom>
            <a:avLst/>
            <a:gdLst/>
            <a:ahLst/>
            <a:cxnLst/>
            <a:rect l="l" t="t" r="r" b="b"/>
            <a:pathLst>
              <a:path w="3972496" h="4114800">
                <a:moveTo>
                  <a:pt x="397249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72497" y="0"/>
                </a:lnTo>
                <a:lnTo>
                  <a:pt x="3972497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93521" y="6743407"/>
            <a:ext cx="3972497" cy="4114800"/>
          </a:xfrm>
          <a:custGeom>
            <a:avLst/>
            <a:gdLst/>
            <a:ahLst/>
            <a:cxnLst/>
            <a:rect l="l" t="t" r="r" b="b"/>
            <a:pathLst>
              <a:path w="3972497" h="4114800">
                <a:moveTo>
                  <a:pt x="0" y="0"/>
                </a:moveTo>
                <a:lnTo>
                  <a:pt x="3972496" y="0"/>
                </a:lnTo>
                <a:lnTo>
                  <a:pt x="3972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5955" y="3392612"/>
            <a:ext cx="5531409" cy="3871987"/>
          </a:xfrm>
          <a:custGeom>
            <a:avLst/>
            <a:gdLst/>
            <a:ahLst/>
            <a:cxnLst/>
            <a:rect l="l" t="t" r="r" b="b"/>
            <a:pathLst>
              <a:path w="5531409" h="3871987">
                <a:moveTo>
                  <a:pt x="0" y="0"/>
                </a:moveTo>
                <a:lnTo>
                  <a:pt x="5531410" y="0"/>
                </a:lnTo>
                <a:lnTo>
                  <a:pt x="5531410" y="3871986"/>
                </a:lnTo>
                <a:lnTo>
                  <a:pt x="0" y="3871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AF0000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2105312" y="3392612"/>
            <a:ext cx="5652535" cy="3871987"/>
          </a:xfrm>
          <a:custGeom>
            <a:avLst/>
            <a:gdLst/>
            <a:ahLst/>
            <a:cxnLst/>
            <a:rect l="l" t="t" r="r" b="b"/>
            <a:pathLst>
              <a:path w="5652535" h="3871987">
                <a:moveTo>
                  <a:pt x="0" y="0"/>
                </a:moveTo>
                <a:lnTo>
                  <a:pt x="5652535" y="0"/>
                </a:lnTo>
                <a:lnTo>
                  <a:pt x="5652535" y="3871986"/>
                </a:lnTo>
                <a:lnTo>
                  <a:pt x="0" y="3871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AF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6277852" y="3392612"/>
            <a:ext cx="5551235" cy="3871987"/>
          </a:xfrm>
          <a:custGeom>
            <a:avLst/>
            <a:gdLst/>
            <a:ahLst/>
            <a:cxnLst/>
            <a:rect l="l" t="t" r="r" b="b"/>
            <a:pathLst>
              <a:path w="5551235" h="3871987">
                <a:moveTo>
                  <a:pt x="0" y="0"/>
                </a:moveTo>
                <a:lnTo>
                  <a:pt x="5551235" y="0"/>
                </a:lnTo>
                <a:lnTo>
                  <a:pt x="5551235" y="3871986"/>
                </a:lnTo>
                <a:lnTo>
                  <a:pt x="0" y="38719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AF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2337904" y="605245"/>
            <a:ext cx="11668778" cy="1257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2"/>
              </a:lnSpc>
            </a:pPr>
            <a:r>
              <a:rPr lang="en-US" sz="7316" b="1" spc="-438">
                <a:solidFill>
                  <a:srgbClr val="D40202"/>
                </a:solidFill>
                <a:latin typeface="Hind Guntur Semi-Bold"/>
                <a:ea typeface="Hind Guntur Semi-Bold"/>
                <a:cs typeface="Hind Guntur Semi-Bold"/>
                <a:sym typeface="Hind Guntur Semi-Bold"/>
              </a:rPr>
              <a:t>Exploratory Data Analysis (EDA)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37904" y="1853599"/>
            <a:ext cx="600183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b="1" spc="-8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Multivariate Analysis: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634593" y="-571207"/>
            <a:ext cx="3972496" cy="4114800"/>
          </a:xfrm>
          <a:custGeom>
            <a:avLst/>
            <a:gdLst/>
            <a:ahLst/>
            <a:cxnLst/>
            <a:rect l="l" t="t" r="r" b="b"/>
            <a:pathLst>
              <a:path w="3972496" h="4114800">
                <a:moveTo>
                  <a:pt x="397249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72497" y="0"/>
                </a:lnTo>
                <a:lnTo>
                  <a:pt x="3972497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93521" y="6743407"/>
            <a:ext cx="3972497" cy="4114800"/>
          </a:xfrm>
          <a:custGeom>
            <a:avLst/>
            <a:gdLst/>
            <a:ahLst/>
            <a:cxnLst/>
            <a:rect l="l" t="t" r="r" b="b"/>
            <a:pathLst>
              <a:path w="3972497" h="4114800">
                <a:moveTo>
                  <a:pt x="0" y="0"/>
                </a:moveTo>
                <a:lnTo>
                  <a:pt x="3972496" y="0"/>
                </a:lnTo>
                <a:lnTo>
                  <a:pt x="3972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43296" y="2829181"/>
            <a:ext cx="5016086" cy="4998849"/>
          </a:xfrm>
          <a:custGeom>
            <a:avLst/>
            <a:gdLst/>
            <a:ahLst/>
            <a:cxnLst/>
            <a:rect l="l" t="t" r="r" b="b"/>
            <a:pathLst>
              <a:path w="5016086" h="4998849">
                <a:moveTo>
                  <a:pt x="0" y="0"/>
                </a:moveTo>
                <a:lnTo>
                  <a:pt x="5016086" y="0"/>
                </a:lnTo>
                <a:lnTo>
                  <a:pt x="5016086" y="4998848"/>
                </a:lnTo>
                <a:lnTo>
                  <a:pt x="0" y="4998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AF0000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294505" y="3492026"/>
            <a:ext cx="5965390" cy="3869876"/>
          </a:xfrm>
          <a:custGeom>
            <a:avLst/>
            <a:gdLst/>
            <a:ahLst/>
            <a:cxnLst/>
            <a:rect l="l" t="t" r="r" b="b"/>
            <a:pathLst>
              <a:path w="5965390" h="3869876">
                <a:moveTo>
                  <a:pt x="0" y="0"/>
                </a:moveTo>
                <a:lnTo>
                  <a:pt x="5965391" y="0"/>
                </a:lnTo>
                <a:lnTo>
                  <a:pt x="5965391" y="3869876"/>
                </a:lnTo>
                <a:lnTo>
                  <a:pt x="0" y="38698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AF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845132" y="3166168"/>
            <a:ext cx="5965390" cy="4483493"/>
          </a:xfrm>
          <a:custGeom>
            <a:avLst/>
            <a:gdLst/>
            <a:ahLst/>
            <a:cxnLst/>
            <a:rect l="l" t="t" r="r" b="b"/>
            <a:pathLst>
              <a:path w="5965390" h="4483493">
                <a:moveTo>
                  <a:pt x="0" y="0"/>
                </a:moveTo>
                <a:lnTo>
                  <a:pt x="5965390" y="0"/>
                </a:lnTo>
                <a:lnTo>
                  <a:pt x="5965390" y="4483493"/>
                </a:lnTo>
                <a:lnTo>
                  <a:pt x="0" y="4483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AF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2337904" y="605245"/>
            <a:ext cx="11668778" cy="1257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2"/>
              </a:lnSpc>
            </a:pPr>
            <a:r>
              <a:rPr lang="en-US" sz="7316" b="1" spc="-438">
                <a:solidFill>
                  <a:srgbClr val="D40202"/>
                </a:solidFill>
                <a:latin typeface="Hind Guntur Semi-Bold"/>
                <a:ea typeface="Hind Guntur Semi-Bold"/>
                <a:cs typeface="Hind Guntur Semi-Bold"/>
                <a:sym typeface="Hind Guntur Semi-Bold"/>
              </a:rPr>
              <a:t>Exploratory Data Analysis (EDA)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37904" y="1853599"/>
            <a:ext cx="600183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b="1" spc="-8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Customer Churn Analysis: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634593" y="-571207"/>
            <a:ext cx="3972496" cy="4114800"/>
          </a:xfrm>
          <a:custGeom>
            <a:avLst/>
            <a:gdLst/>
            <a:ahLst/>
            <a:cxnLst/>
            <a:rect l="l" t="t" r="r" b="b"/>
            <a:pathLst>
              <a:path w="3972496" h="4114800">
                <a:moveTo>
                  <a:pt x="397249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72497" y="0"/>
                </a:lnTo>
                <a:lnTo>
                  <a:pt x="3972497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93521" y="6743407"/>
            <a:ext cx="3972497" cy="4114800"/>
          </a:xfrm>
          <a:custGeom>
            <a:avLst/>
            <a:gdLst/>
            <a:ahLst/>
            <a:cxnLst/>
            <a:rect l="l" t="t" r="r" b="b"/>
            <a:pathLst>
              <a:path w="3972497" h="4114800">
                <a:moveTo>
                  <a:pt x="0" y="0"/>
                </a:moveTo>
                <a:lnTo>
                  <a:pt x="3972496" y="0"/>
                </a:lnTo>
                <a:lnTo>
                  <a:pt x="3972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0625" y="2728292"/>
            <a:ext cx="4824706" cy="3113350"/>
          </a:xfrm>
          <a:custGeom>
            <a:avLst/>
            <a:gdLst/>
            <a:ahLst/>
            <a:cxnLst/>
            <a:rect l="l" t="t" r="r" b="b"/>
            <a:pathLst>
              <a:path w="4824706" h="3113350">
                <a:moveTo>
                  <a:pt x="0" y="0"/>
                </a:moveTo>
                <a:lnTo>
                  <a:pt x="4824706" y="0"/>
                </a:lnTo>
                <a:lnTo>
                  <a:pt x="4824706" y="3113351"/>
                </a:lnTo>
                <a:lnTo>
                  <a:pt x="0" y="3113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D40202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6173166" y="2728292"/>
            <a:ext cx="6435867" cy="3113350"/>
          </a:xfrm>
          <a:custGeom>
            <a:avLst/>
            <a:gdLst/>
            <a:ahLst/>
            <a:cxnLst/>
            <a:rect l="l" t="t" r="r" b="b"/>
            <a:pathLst>
              <a:path w="6435867" h="3113350">
                <a:moveTo>
                  <a:pt x="0" y="0"/>
                </a:moveTo>
                <a:lnTo>
                  <a:pt x="6435867" y="0"/>
                </a:lnTo>
                <a:lnTo>
                  <a:pt x="6435867" y="3113351"/>
                </a:lnTo>
                <a:lnTo>
                  <a:pt x="0" y="3113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D40202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8495138" y="6251218"/>
            <a:ext cx="7655588" cy="3512001"/>
          </a:xfrm>
          <a:custGeom>
            <a:avLst/>
            <a:gdLst/>
            <a:ahLst/>
            <a:cxnLst/>
            <a:rect l="l" t="t" r="r" b="b"/>
            <a:pathLst>
              <a:path w="7655588" h="3512001">
                <a:moveTo>
                  <a:pt x="0" y="0"/>
                </a:moveTo>
                <a:lnTo>
                  <a:pt x="7655587" y="0"/>
                </a:lnTo>
                <a:lnTo>
                  <a:pt x="7655587" y="3512000"/>
                </a:lnTo>
                <a:lnTo>
                  <a:pt x="0" y="3512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D40202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770958" y="2746590"/>
            <a:ext cx="4775077" cy="3113350"/>
          </a:xfrm>
          <a:custGeom>
            <a:avLst/>
            <a:gdLst/>
            <a:ahLst/>
            <a:cxnLst/>
            <a:rect l="l" t="t" r="r" b="b"/>
            <a:pathLst>
              <a:path w="4775077" h="3113350">
                <a:moveTo>
                  <a:pt x="0" y="0"/>
                </a:moveTo>
                <a:lnTo>
                  <a:pt x="4775077" y="0"/>
                </a:lnTo>
                <a:lnTo>
                  <a:pt x="4775077" y="3113351"/>
                </a:lnTo>
                <a:lnTo>
                  <a:pt x="0" y="31133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19050" cap="sq">
            <a:solidFill>
              <a:srgbClr val="D40202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190625" y="6251218"/>
            <a:ext cx="7149111" cy="3512001"/>
          </a:xfrm>
          <a:custGeom>
            <a:avLst/>
            <a:gdLst/>
            <a:ahLst/>
            <a:cxnLst/>
            <a:rect l="l" t="t" r="r" b="b"/>
            <a:pathLst>
              <a:path w="7149111" h="3512001">
                <a:moveTo>
                  <a:pt x="0" y="0"/>
                </a:moveTo>
                <a:lnTo>
                  <a:pt x="7149111" y="0"/>
                </a:lnTo>
                <a:lnTo>
                  <a:pt x="7149111" y="3512000"/>
                </a:lnTo>
                <a:lnTo>
                  <a:pt x="0" y="3512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19050" cap="sq">
            <a:solidFill>
              <a:srgbClr val="D40202"/>
            </a:solidFill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2337904" y="605245"/>
            <a:ext cx="11668778" cy="1257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2"/>
              </a:lnSpc>
            </a:pPr>
            <a:r>
              <a:rPr lang="en-US" sz="7316" b="1" spc="-438">
                <a:solidFill>
                  <a:srgbClr val="D40202"/>
                </a:solidFill>
                <a:latin typeface="Hind Guntur Semi-Bold"/>
                <a:ea typeface="Hind Guntur Semi-Bold"/>
                <a:cs typeface="Hind Guntur Semi-Bold"/>
                <a:sym typeface="Hind Guntur Semi-Bold"/>
              </a:rPr>
              <a:t>Exploratory Data Analysis (EDA)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37904" y="1853599"/>
            <a:ext cx="600183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b="1" spc="-8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Customer Churn Analysis: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634593" y="-571207"/>
            <a:ext cx="3972496" cy="4114800"/>
          </a:xfrm>
          <a:custGeom>
            <a:avLst/>
            <a:gdLst/>
            <a:ahLst/>
            <a:cxnLst/>
            <a:rect l="l" t="t" r="r" b="b"/>
            <a:pathLst>
              <a:path w="3972496" h="4114800">
                <a:moveTo>
                  <a:pt x="397249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72497" y="0"/>
                </a:lnTo>
                <a:lnTo>
                  <a:pt x="3972497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94228" y="1185158"/>
            <a:ext cx="16684222" cy="1286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16"/>
              </a:lnSpc>
            </a:pPr>
            <a:r>
              <a:rPr lang="en-US" sz="7440" b="1" spc="-446">
                <a:solidFill>
                  <a:srgbClr val="D40202"/>
                </a:solidFill>
                <a:latin typeface="Hind Guntur Semi-Bold"/>
                <a:ea typeface="Hind Guntur Semi-Bold"/>
                <a:cs typeface="Hind Guntur Semi-Bold"/>
                <a:sym typeface="Hind Guntur Semi-Bold"/>
              </a:rPr>
              <a:t>Final Actionable Recommendations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1919" y="2414345"/>
            <a:ext cx="16856531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2"/>
              </a:lnSpc>
            </a:pPr>
            <a:r>
              <a:rPr lang="en-US" sz="2793" spc="-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Encourage customers to switch from month-to-month to yearly or two-year contracts by giving discounts or loyalty rewards.</a:t>
            </a:r>
          </a:p>
        </p:txBody>
      </p:sp>
      <p:sp>
        <p:nvSpPr>
          <p:cNvPr id="5" name="Freeform 5"/>
          <p:cNvSpPr/>
          <p:nvPr/>
        </p:nvSpPr>
        <p:spPr>
          <a:xfrm>
            <a:off x="15621898" y="7051972"/>
            <a:ext cx="3972497" cy="4114800"/>
          </a:xfrm>
          <a:custGeom>
            <a:avLst/>
            <a:gdLst/>
            <a:ahLst/>
            <a:cxnLst/>
            <a:rect l="l" t="t" r="r" b="b"/>
            <a:pathLst>
              <a:path w="3972497" h="4114800">
                <a:moveTo>
                  <a:pt x="0" y="0"/>
                </a:moveTo>
                <a:lnTo>
                  <a:pt x="3972497" y="0"/>
                </a:lnTo>
                <a:lnTo>
                  <a:pt x="39724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3824" y="2470832"/>
            <a:ext cx="362101" cy="334038"/>
          </a:xfrm>
          <a:custGeom>
            <a:avLst/>
            <a:gdLst/>
            <a:ahLst/>
            <a:cxnLst/>
            <a:rect l="l" t="t" r="r" b="b"/>
            <a:pathLst>
              <a:path w="362101" h="334038">
                <a:moveTo>
                  <a:pt x="0" y="0"/>
                </a:moveTo>
                <a:lnTo>
                  <a:pt x="362102" y="0"/>
                </a:lnTo>
                <a:lnTo>
                  <a:pt x="362102" y="334038"/>
                </a:lnTo>
                <a:lnTo>
                  <a:pt x="0" y="334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21919" y="3476625"/>
            <a:ext cx="16856531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2"/>
              </a:lnSpc>
            </a:pPr>
            <a:r>
              <a:rPr lang="en-US" sz="2793" spc="-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Give more support to new customers in their first 12–18 months with welcome programs, regular check-ins, and reminders to use services.</a:t>
            </a:r>
          </a:p>
        </p:txBody>
      </p:sp>
      <p:sp>
        <p:nvSpPr>
          <p:cNvPr id="8" name="Freeform 8"/>
          <p:cNvSpPr/>
          <p:nvPr/>
        </p:nvSpPr>
        <p:spPr>
          <a:xfrm>
            <a:off x="723824" y="3533112"/>
            <a:ext cx="362101" cy="334038"/>
          </a:xfrm>
          <a:custGeom>
            <a:avLst/>
            <a:gdLst/>
            <a:ahLst/>
            <a:cxnLst/>
            <a:rect l="l" t="t" r="r" b="b"/>
            <a:pathLst>
              <a:path w="362101" h="334038">
                <a:moveTo>
                  <a:pt x="0" y="0"/>
                </a:moveTo>
                <a:lnTo>
                  <a:pt x="362102" y="0"/>
                </a:lnTo>
                <a:lnTo>
                  <a:pt x="362102" y="334038"/>
                </a:lnTo>
                <a:lnTo>
                  <a:pt x="0" y="334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21919" y="4543425"/>
            <a:ext cx="16856531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2"/>
              </a:lnSpc>
            </a:pPr>
            <a:r>
              <a:rPr lang="en-US" sz="2793" spc="-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Help customers with high monthly bills by offering bundles, loyalty credits, or discounts on extra services like security and tech support.</a:t>
            </a:r>
          </a:p>
        </p:txBody>
      </p:sp>
      <p:sp>
        <p:nvSpPr>
          <p:cNvPr id="10" name="Freeform 10"/>
          <p:cNvSpPr/>
          <p:nvPr/>
        </p:nvSpPr>
        <p:spPr>
          <a:xfrm>
            <a:off x="723824" y="4599912"/>
            <a:ext cx="362101" cy="334038"/>
          </a:xfrm>
          <a:custGeom>
            <a:avLst/>
            <a:gdLst/>
            <a:ahLst/>
            <a:cxnLst/>
            <a:rect l="l" t="t" r="r" b="b"/>
            <a:pathLst>
              <a:path w="362101" h="334038">
                <a:moveTo>
                  <a:pt x="0" y="0"/>
                </a:moveTo>
                <a:lnTo>
                  <a:pt x="362102" y="0"/>
                </a:lnTo>
                <a:lnTo>
                  <a:pt x="362102" y="334038"/>
                </a:lnTo>
                <a:lnTo>
                  <a:pt x="0" y="334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21919" y="5794672"/>
            <a:ext cx="16856531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2"/>
              </a:lnSpc>
            </a:pPr>
            <a:r>
              <a:rPr lang="en-US" sz="2793" spc="-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Ask customers to move from electronic checks to automatic payments with bank or credit cards by giving small rewards or offers.</a:t>
            </a:r>
          </a:p>
        </p:txBody>
      </p:sp>
      <p:sp>
        <p:nvSpPr>
          <p:cNvPr id="12" name="Freeform 12"/>
          <p:cNvSpPr/>
          <p:nvPr/>
        </p:nvSpPr>
        <p:spPr>
          <a:xfrm>
            <a:off x="723824" y="5723862"/>
            <a:ext cx="362101" cy="334038"/>
          </a:xfrm>
          <a:custGeom>
            <a:avLst/>
            <a:gdLst/>
            <a:ahLst/>
            <a:cxnLst/>
            <a:rect l="l" t="t" r="r" b="b"/>
            <a:pathLst>
              <a:path w="362101" h="334038">
                <a:moveTo>
                  <a:pt x="0" y="0"/>
                </a:moveTo>
                <a:lnTo>
                  <a:pt x="362102" y="0"/>
                </a:lnTo>
                <a:lnTo>
                  <a:pt x="362102" y="334038"/>
                </a:lnTo>
                <a:lnTo>
                  <a:pt x="0" y="334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21919" y="6734175"/>
            <a:ext cx="16856531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2"/>
              </a:lnSpc>
            </a:pPr>
            <a:r>
              <a:rPr lang="en-US" sz="2793" spc="-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Offer add-on services like Online Security and Tech Support because customers who use these services are less likely to leave.</a:t>
            </a:r>
          </a:p>
        </p:txBody>
      </p:sp>
      <p:sp>
        <p:nvSpPr>
          <p:cNvPr id="14" name="Freeform 14"/>
          <p:cNvSpPr/>
          <p:nvPr/>
        </p:nvSpPr>
        <p:spPr>
          <a:xfrm>
            <a:off x="723824" y="6790662"/>
            <a:ext cx="362101" cy="334038"/>
          </a:xfrm>
          <a:custGeom>
            <a:avLst/>
            <a:gdLst/>
            <a:ahLst/>
            <a:cxnLst/>
            <a:rect l="l" t="t" r="r" b="b"/>
            <a:pathLst>
              <a:path w="362101" h="334038">
                <a:moveTo>
                  <a:pt x="0" y="0"/>
                </a:moveTo>
                <a:lnTo>
                  <a:pt x="362102" y="0"/>
                </a:lnTo>
                <a:lnTo>
                  <a:pt x="362102" y="334038"/>
                </a:lnTo>
                <a:lnTo>
                  <a:pt x="0" y="334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21919" y="7800975"/>
            <a:ext cx="16856531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2"/>
              </a:lnSpc>
            </a:pPr>
            <a:r>
              <a:rPr lang="en-US" sz="2793" spc="-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Pay special attention to high-risk groups like fiber internet users, people without partners or dependents, and senior citizens with special offers and care.</a:t>
            </a:r>
          </a:p>
        </p:txBody>
      </p:sp>
      <p:sp>
        <p:nvSpPr>
          <p:cNvPr id="16" name="Freeform 16"/>
          <p:cNvSpPr/>
          <p:nvPr/>
        </p:nvSpPr>
        <p:spPr>
          <a:xfrm>
            <a:off x="723824" y="7857462"/>
            <a:ext cx="362101" cy="334038"/>
          </a:xfrm>
          <a:custGeom>
            <a:avLst/>
            <a:gdLst/>
            <a:ahLst/>
            <a:cxnLst/>
            <a:rect l="l" t="t" r="r" b="b"/>
            <a:pathLst>
              <a:path w="362101" h="334038">
                <a:moveTo>
                  <a:pt x="0" y="0"/>
                </a:moveTo>
                <a:lnTo>
                  <a:pt x="362102" y="0"/>
                </a:lnTo>
                <a:lnTo>
                  <a:pt x="362102" y="334038"/>
                </a:lnTo>
                <a:lnTo>
                  <a:pt x="0" y="334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21919" y="8867775"/>
            <a:ext cx="16856531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2"/>
              </a:lnSpc>
            </a:pPr>
            <a:r>
              <a:rPr lang="en-US" sz="2793" spc="-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Keep track of churn every week by contract type, payment method, tenure, and add-on services, and act quickly if churn starts to rise.</a:t>
            </a:r>
          </a:p>
          <a:p>
            <a:pPr algn="l">
              <a:lnSpc>
                <a:spcPts val="3352"/>
              </a:lnSpc>
            </a:pPr>
            <a:endParaRPr lang="en-US" sz="2793" spc="-83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723824" y="8924262"/>
            <a:ext cx="362101" cy="334038"/>
          </a:xfrm>
          <a:custGeom>
            <a:avLst/>
            <a:gdLst/>
            <a:ahLst/>
            <a:cxnLst/>
            <a:rect l="l" t="t" r="r" b="b"/>
            <a:pathLst>
              <a:path w="362101" h="334038">
                <a:moveTo>
                  <a:pt x="0" y="0"/>
                </a:moveTo>
                <a:lnTo>
                  <a:pt x="362102" y="0"/>
                </a:lnTo>
                <a:lnTo>
                  <a:pt x="362102" y="334038"/>
                </a:lnTo>
                <a:lnTo>
                  <a:pt x="0" y="334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555915" y="6779532"/>
            <a:ext cx="3972496" cy="4114800"/>
          </a:xfrm>
          <a:custGeom>
            <a:avLst/>
            <a:gdLst/>
            <a:ahLst/>
            <a:cxnLst/>
            <a:rect l="l" t="t" r="r" b="b"/>
            <a:pathLst>
              <a:path w="3972496" h="4114800">
                <a:moveTo>
                  <a:pt x="3972496" y="0"/>
                </a:moveTo>
                <a:lnTo>
                  <a:pt x="0" y="0"/>
                </a:lnTo>
                <a:lnTo>
                  <a:pt x="0" y="4114800"/>
                </a:lnTo>
                <a:lnTo>
                  <a:pt x="3972496" y="4114800"/>
                </a:lnTo>
                <a:lnTo>
                  <a:pt x="39724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1555915" y="-535082"/>
            <a:ext cx="3972496" cy="4114800"/>
          </a:xfrm>
          <a:custGeom>
            <a:avLst/>
            <a:gdLst/>
            <a:ahLst/>
            <a:cxnLst/>
            <a:rect l="l" t="t" r="r" b="b"/>
            <a:pathLst>
              <a:path w="3972496" h="4114800">
                <a:moveTo>
                  <a:pt x="397249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72496" y="0"/>
                </a:lnTo>
                <a:lnTo>
                  <a:pt x="3972496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5810273" y="-712107"/>
            <a:ext cx="3972497" cy="4114800"/>
          </a:xfrm>
          <a:custGeom>
            <a:avLst/>
            <a:gdLst/>
            <a:ahLst/>
            <a:cxnLst/>
            <a:rect l="l" t="t" r="r" b="b"/>
            <a:pathLst>
              <a:path w="3972497" h="4114800">
                <a:moveTo>
                  <a:pt x="0" y="4114800"/>
                </a:moveTo>
                <a:lnTo>
                  <a:pt x="3972497" y="4114800"/>
                </a:lnTo>
                <a:lnTo>
                  <a:pt x="397249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10273" y="6779532"/>
            <a:ext cx="3972497" cy="4114800"/>
          </a:xfrm>
          <a:custGeom>
            <a:avLst/>
            <a:gdLst/>
            <a:ahLst/>
            <a:cxnLst/>
            <a:rect l="l" t="t" r="r" b="b"/>
            <a:pathLst>
              <a:path w="3972497" h="4114800">
                <a:moveTo>
                  <a:pt x="0" y="0"/>
                </a:moveTo>
                <a:lnTo>
                  <a:pt x="3972497" y="0"/>
                </a:lnTo>
                <a:lnTo>
                  <a:pt x="39724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5859575"/>
            <a:ext cx="16230600" cy="919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3018" b="1" spc="35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“WINNING CUSTOMERS MATTERS, BUT KEEPING THEM BUILDS SUCCESS — DATA HELPS US PREVENT CHURN.”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67372" y="2699906"/>
            <a:ext cx="12953257" cy="315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70"/>
              </a:lnSpc>
            </a:pPr>
            <a:r>
              <a:rPr lang="en-US" sz="18478" b="1" spc="-1108">
                <a:solidFill>
                  <a:srgbClr val="D40202"/>
                </a:solidFill>
                <a:latin typeface="Hind Guntur Semi-Bold"/>
                <a:ea typeface="Hind Guntur Semi-Bold"/>
                <a:cs typeface="Hind Guntur Semi-Bold"/>
                <a:sym typeface="Hind Guntur Semi-Bold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15694" y="8332106"/>
            <a:ext cx="1139546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 spc="-8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Jayita Mondal | Abhradeep Sen | Arkaprava Ghosh | Kunal Nandi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555915" y="6779532"/>
            <a:ext cx="3972496" cy="4114800"/>
          </a:xfrm>
          <a:custGeom>
            <a:avLst/>
            <a:gdLst/>
            <a:ahLst/>
            <a:cxnLst/>
            <a:rect l="l" t="t" r="r" b="b"/>
            <a:pathLst>
              <a:path w="3972496" h="4114800">
                <a:moveTo>
                  <a:pt x="3972496" y="0"/>
                </a:moveTo>
                <a:lnTo>
                  <a:pt x="0" y="0"/>
                </a:lnTo>
                <a:lnTo>
                  <a:pt x="0" y="4114800"/>
                </a:lnTo>
                <a:lnTo>
                  <a:pt x="3972496" y="4114800"/>
                </a:lnTo>
                <a:lnTo>
                  <a:pt x="39724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1555915" y="-535082"/>
            <a:ext cx="3972496" cy="4114800"/>
          </a:xfrm>
          <a:custGeom>
            <a:avLst/>
            <a:gdLst/>
            <a:ahLst/>
            <a:cxnLst/>
            <a:rect l="l" t="t" r="r" b="b"/>
            <a:pathLst>
              <a:path w="3972496" h="4114800">
                <a:moveTo>
                  <a:pt x="397249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72496" y="0"/>
                </a:lnTo>
                <a:lnTo>
                  <a:pt x="3972496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5753123" y="-712107"/>
            <a:ext cx="3972497" cy="4114800"/>
          </a:xfrm>
          <a:custGeom>
            <a:avLst/>
            <a:gdLst/>
            <a:ahLst/>
            <a:cxnLst/>
            <a:rect l="l" t="t" r="r" b="b"/>
            <a:pathLst>
              <a:path w="3972497" h="4114800">
                <a:moveTo>
                  <a:pt x="0" y="4114800"/>
                </a:moveTo>
                <a:lnTo>
                  <a:pt x="3972497" y="4114800"/>
                </a:lnTo>
                <a:lnTo>
                  <a:pt x="397249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53123" y="6779532"/>
            <a:ext cx="3972497" cy="4114800"/>
          </a:xfrm>
          <a:custGeom>
            <a:avLst/>
            <a:gdLst/>
            <a:ahLst/>
            <a:cxnLst/>
            <a:rect l="l" t="t" r="r" b="b"/>
            <a:pathLst>
              <a:path w="3972497" h="4114800">
                <a:moveTo>
                  <a:pt x="0" y="0"/>
                </a:moveTo>
                <a:lnTo>
                  <a:pt x="3972497" y="0"/>
                </a:lnTo>
                <a:lnTo>
                  <a:pt x="39724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75657" y="1604227"/>
            <a:ext cx="1473054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spc="-540">
                <a:solidFill>
                  <a:srgbClr val="D40202"/>
                </a:solidFill>
                <a:latin typeface="Hind Guntur Semi-Bold"/>
                <a:ea typeface="Hind Guntur Semi-Bold"/>
                <a:cs typeface="Hind Guntur Semi-Bold"/>
                <a:sym typeface="Hind Guntur Semi-Bold"/>
              </a:rPr>
              <a:t>PROJECT OVERVIEW &amp; GOALS</a:t>
            </a:r>
          </a:p>
        </p:txBody>
      </p:sp>
      <p:sp>
        <p:nvSpPr>
          <p:cNvPr id="7" name="Freeform 7"/>
          <p:cNvSpPr/>
          <p:nvPr/>
        </p:nvSpPr>
        <p:spPr>
          <a:xfrm>
            <a:off x="2416581" y="3535712"/>
            <a:ext cx="362101" cy="334038"/>
          </a:xfrm>
          <a:custGeom>
            <a:avLst/>
            <a:gdLst/>
            <a:ahLst/>
            <a:cxnLst/>
            <a:rect l="l" t="t" r="r" b="b"/>
            <a:pathLst>
              <a:path w="362101" h="334038">
                <a:moveTo>
                  <a:pt x="0" y="0"/>
                </a:moveTo>
                <a:lnTo>
                  <a:pt x="362101" y="0"/>
                </a:lnTo>
                <a:lnTo>
                  <a:pt x="362101" y="334038"/>
                </a:lnTo>
                <a:lnTo>
                  <a:pt x="0" y="334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416581" y="5002562"/>
            <a:ext cx="362101" cy="334038"/>
          </a:xfrm>
          <a:custGeom>
            <a:avLst/>
            <a:gdLst/>
            <a:ahLst/>
            <a:cxnLst/>
            <a:rect l="l" t="t" r="r" b="b"/>
            <a:pathLst>
              <a:path w="362101" h="334038">
                <a:moveTo>
                  <a:pt x="0" y="0"/>
                </a:moveTo>
                <a:lnTo>
                  <a:pt x="362101" y="0"/>
                </a:lnTo>
                <a:lnTo>
                  <a:pt x="362101" y="334038"/>
                </a:lnTo>
                <a:lnTo>
                  <a:pt x="0" y="334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16581" y="6602762"/>
            <a:ext cx="362101" cy="334038"/>
          </a:xfrm>
          <a:custGeom>
            <a:avLst/>
            <a:gdLst/>
            <a:ahLst/>
            <a:cxnLst/>
            <a:rect l="l" t="t" r="r" b="b"/>
            <a:pathLst>
              <a:path w="362101" h="334038">
                <a:moveTo>
                  <a:pt x="0" y="0"/>
                </a:moveTo>
                <a:lnTo>
                  <a:pt x="362101" y="0"/>
                </a:lnTo>
                <a:lnTo>
                  <a:pt x="362101" y="334038"/>
                </a:lnTo>
                <a:lnTo>
                  <a:pt x="0" y="334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938420" y="3402693"/>
            <a:ext cx="12762621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 spc="-11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context:</a:t>
            </a:r>
            <a:r>
              <a:rPr lang="en-US" sz="3999" spc="-11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Customer churn is costly, retaining customers is more profitable than acquiring new ones.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38420" y="4869543"/>
            <a:ext cx="1397149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 spc="-11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Goal: </a:t>
            </a:r>
            <a:r>
              <a:rPr lang="en-US" sz="3999" spc="-11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Identify churn drivers, understand customer behavior, and propose data-driven retention strategies.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38420" y="6469743"/>
            <a:ext cx="1397149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 spc="-11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Approach:</a:t>
            </a:r>
            <a:r>
              <a:rPr lang="en-US" sz="3999" spc="-11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Multi-tool pipeline from raw data → visualization → insights.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634593" y="-571207"/>
            <a:ext cx="3972496" cy="4114800"/>
          </a:xfrm>
          <a:custGeom>
            <a:avLst/>
            <a:gdLst/>
            <a:ahLst/>
            <a:cxnLst/>
            <a:rect l="l" t="t" r="r" b="b"/>
            <a:pathLst>
              <a:path w="3972496" h="4114800">
                <a:moveTo>
                  <a:pt x="397249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72497" y="0"/>
                </a:lnTo>
                <a:lnTo>
                  <a:pt x="3972497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93521" y="6743407"/>
            <a:ext cx="3972497" cy="4114800"/>
          </a:xfrm>
          <a:custGeom>
            <a:avLst/>
            <a:gdLst/>
            <a:ahLst/>
            <a:cxnLst/>
            <a:rect l="l" t="t" r="r" b="b"/>
            <a:pathLst>
              <a:path w="3972497" h="4114800">
                <a:moveTo>
                  <a:pt x="0" y="0"/>
                </a:moveTo>
                <a:lnTo>
                  <a:pt x="3972496" y="0"/>
                </a:lnTo>
                <a:lnTo>
                  <a:pt x="3972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584462"/>
            <a:ext cx="3086100" cy="7118076"/>
            <a:chOff x="0" y="0"/>
            <a:chExt cx="812800" cy="18747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874720"/>
            </a:xfrm>
            <a:custGeom>
              <a:avLst/>
              <a:gdLst/>
              <a:ahLst/>
              <a:cxnLst/>
              <a:rect l="l" t="t" r="r" b="b"/>
              <a:pathLst>
                <a:path w="812800" h="1874720">
                  <a:moveTo>
                    <a:pt x="0" y="0"/>
                  </a:moveTo>
                  <a:lnTo>
                    <a:pt x="812800" y="0"/>
                  </a:lnTo>
                  <a:lnTo>
                    <a:pt x="812800" y="1874720"/>
                  </a:lnTo>
                  <a:lnTo>
                    <a:pt x="0" y="1874720"/>
                  </a:lnTo>
                  <a:close/>
                </a:path>
              </a:pathLst>
            </a:custGeom>
            <a:solidFill>
              <a:srgbClr val="AF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1912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57391" y="1957102"/>
            <a:ext cx="6599661" cy="6372797"/>
            <a:chOff x="0" y="0"/>
            <a:chExt cx="8799548" cy="849706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t="27996" b="7668"/>
            <a:stretch>
              <a:fillRect/>
            </a:stretch>
          </p:blipFill>
          <p:spPr>
            <a:xfrm>
              <a:off x="0" y="0"/>
              <a:ext cx="8799548" cy="8497063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>
            <a:off x="9144000" y="3481349"/>
            <a:ext cx="362101" cy="334038"/>
          </a:xfrm>
          <a:custGeom>
            <a:avLst/>
            <a:gdLst/>
            <a:ahLst/>
            <a:cxnLst/>
            <a:rect l="l" t="t" r="r" b="b"/>
            <a:pathLst>
              <a:path w="362101" h="334038">
                <a:moveTo>
                  <a:pt x="0" y="0"/>
                </a:moveTo>
                <a:lnTo>
                  <a:pt x="362101" y="0"/>
                </a:lnTo>
                <a:lnTo>
                  <a:pt x="362101" y="334038"/>
                </a:lnTo>
                <a:lnTo>
                  <a:pt x="0" y="3340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44000" y="4157624"/>
            <a:ext cx="362101" cy="334038"/>
          </a:xfrm>
          <a:custGeom>
            <a:avLst/>
            <a:gdLst/>
            <a:ahLst/>
            <a:cxnLst/>
            <a:rect l="l" t="t" r="r" b="b"/>
            <a:pathLst>
              <a:path w="362101" h="334038">
                <a:moveTo>
                  <a:pt x="0" y="0"/>
                </a:moveTo>
                <a:lnTo>
                  <a:pt x="362101" y="0"/>
                </a:lnTo>
                <a:lnTo>
                  <a:pt x="362101" y="334038"/>
                </a:lnTo>
                <a:lnTo>
                  <a:pt x="0" y="3340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144000" y="5252042"/>
            <a:ext cx="362101" cy="334038"/>
          </a:xfrm>
          <a:custGeom>
            <a:avLst/>
            <a:gdLst/>
            <a:ahLst/>
            <a:cxnLst/>
            <a:rect l="l" t="t" r="r" b="b"/>
            <a:pathLst>
              <a:path w="362101" h="334038">
                <a:moveTo>
                  <a:pt x="0" y="0"/>
                </a:moveTo>
                <a:lnTo>
                  <a:pt x="362101" y="0"/>
                </a:lnTo>
                <a:lnTo>
                  <a:pt x="362101" y="334039"/>
                </a:lnTo>
                <a:lnTo>
                  <a:pt x="0" y="3340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44000" y="6348081"/>
            <a:ext cx="362101" cy="334038"/>
          </a:xfrm>
          <a:custGeom>
            <a:avLst/>
            <a:gdLst/>
            <a:ahLst/>
            <a:cxnLst/>
            <a:rect l="l" t="t" r="r" b="b"/>
            <a:pathLst>
              <a:path w="362101" h="334038">
                <a:moveTo>
                  <a:pt x="0" y="0"/>
                </a:moveTo>
                <a:lnTo>
                  <a:pt x="362101" y="0"/>
                </a:lnTo>
                <a:lnTo>
                  <a:pt x="362101" y="334038"/>
                </a:lnTo>
                <a:lnTo>
                  <a:pt x="0" y="3340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008568" y="1520806"/>
            <a:ext cx="8871201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1" spc="-540">
                <a:solidFill>
                  <a:srgbClr val="D40202"/>
                </a:solidFill>
                <a:latin typeface="Hind Guntur Semi-Bold"/>
                <a:ea typeface="Hind Guntur Semi-Bold"/>
                <a:cs typeface="Hind Guntur Semi-Bold"/>
                <a:sym typeface="Hind Guntur Semi-Bold"/>
              </a:rPr>
              <a:t>Tech &amp; Tools Used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87077" y="3410243"/>
            <a:ext cx="819269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8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Excel → Data Cleaning, preprocessing.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7077" y="4086518"/>
            <a:ext cx="819269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8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MySQL → Business queries &amp; structured insights.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87077" y="5181600"/>
            <a:ext cx="819269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8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Python (Jupyter Notebook) → Deep Exploratory Data Analysis (EDA), visualizations.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87077" y="6276975"/>
            <a:ext cx="889308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8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Power BI → Interactive dashboards for stakeholders.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30331"/>
            <a:ext cx="8681892" cy="138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90"/>
              </a:lnSpc>
            </a:pPr>
            <a:r>
              <a:rPr lang="en-US" sz="8064" b="1" spc="-483">
                <a:solidFill>
                  <a:srgbClr val="D40202"/>
                </a:solidFill>
                <a:latin typeface="Hind Guntur Semi-Bold"/>
                <a:ea typeface="Hind Guntur Semi-Bold"/>
                <a:cs typeface="Hind Guntur Semi-Bold"/>
                <a:sym typeface="Hind Guntur Semi-Bold"/>
              </a:rPr>
              <a:t>Data Cleaning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328152"/>
            <a:ext cx="87727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897" lvl="1" indent="-295448" algn="l">
              <a:lnSpc>
                <a:spcPts val="3284"/>
              </a:lnSpc>
              <a:buFont typeface="Arial"/>
              <a:buChar char="•"/>
            </a:pPr>
            <a:r>
              <a:rPr lang="en-US" sz="2736" spc="-8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Removed duplicates, missing values, formatting issues.</a:t>
            </a:r>
          </a:p>
        </p:txBody>
      </p:sp>
      <p:sp>
        <p:nvSpPr>
          <p:cNvPr id="4" name="Freeform 4"/>
          <p:cNvSpPr/>
          <p:nvPr/>
        </p:nvSpPr>
        <p:spPr>
          <a:xfrm flipH="1" flipV="1">
            <a:off x="-1634593" y="-571207"/>
            <a:ext cx="3972496" cy="4114800"/>
          </a:xfrm>
          <a:custGeom>
            <a:avLst/>
            <a:gdLst/>
            <a:ahLst/>
            <a:cxnLst/>
            <a:rect l="l" t="t" r="r" b="b"/>
            <a:pathLst>
              <a:path w="3972496" h="4114800">
                <a:moveTo>
                  <a:pt x="397249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72497" y="0"/>
                </a:lnTo>
                <a:lnTo>
                  <a:pt x="3972497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226434" y="1421547"/>
            <a:ext cx="5966191" cy="2122046"/>
            <a:chOff x="0" y="0"/>
            <a:chExt cx="1571342" cy="5588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1342" cy="558893"/>
            </a:xfrm>
            <a:custGeom>
              <a:avLst/>
              <a:gdLst/>
              <a:ahLst/>
              <a:cxnLst/>
              <a:rect l="l" t="t" r="r" b="b"/>
              <a:pathLst>
                <a:path w="1571342" h="558893">
                  <a:moveTo>
                    <a:pt x="0" y="0"/>
                  </a:moveTo>
                  <a:lnTo>
                    <a:pt x="1571342" y="0"/>
                  </a:lnTo>
                  <a:lnTo>
                    <a:pt x="1571342" y="558893"/>
                  </a:lnTo>
                  <a:lnTo>
                    <a:pt x="0" y="558893"/>
                  </a:lnTo>
                  <a:close/>
                </a:path>
              </a:pathLst>
            </a:custGeom>
            <a:solidFill>
              <a:srgbClr val="AF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71342" cy="596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49596" y="6743407"/>
            <a:ext cx="5707132" cy="2122046"/>
            <a:chOff x="0" y="0"/>
            <a:chExt cx="1503113" cy="558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3113" cy="558893"/>
            </a:xfrm>
            <a:custGeom>
              <a:avLst/>
              <a:gdLst/>
              <a:ahLst/>
              <a:cxnLst/>
              <a:rect l="l" t="t" r="r" b="b"/>
              <a:pathLst>
                <a:path w="1503113" h="558893">
                  <a:moveTo>
                    <a:pt x="0" y="0"/>
                  </a:moveTo>
                  <a:lnTo>
                    <a:pt x="1503113" y="0"/>
                  </a:lnTo>
                  <a:lnTo>
                    <a:pt x="1503113" y="558893"/>
                  </a:lnTo>
                  <a:lnTo>
                    <a:pt x="0" y="558893"/>
                  </a:lnTo>
                  <a:close/>
                </a:path>
              </a:pathLst>
            </a:custGeom>
            <a:solidFill>
              <a:srgbClr val="AF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03113" cy="596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44841" y="1826703"/>
            <a:ext cx="6152004" cy="2832312"/>
            <a:chOff x="0" y="0"/>
            <a:chExt cx="8202671" cy="3776416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t="15449" b="15449"/>
            <a:stretch>
              <a:fillRect/>
            </a:stretch>
          </p:blipFill>
          <p:spPr>
            <a:xfrm>
              <a:off x="0" y="0"/>
              <a:ext cx="8202671" cy="3776416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0644841" y="5663950"/>
            <a:ext cx="6152004" cy="2832312"/>
            <a:chOff x="0" y="0"/>
            <a:chExt cx="8202671" cy="3776416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 t="15253" b="15253"/>
            <a:stretch>
              <a:fillRect/>
            </a:stretch>
          </p:blipFill>
          <p:spPr>
            <a:xfrm>
              <a:off x="0" y="0"/>
              <a:ext cx="8202671" cy="3776416"/>
            </a:xfrm>
            <a:prstGeom prst="rect">
              <a:avLst/>
            </a:prstGeom>
          </p:spPr>
        </p:pic>
      </p:grpSp>
      <p:sp>
        <p:nvSpPr>
          <p:cNvPr id="15" name="Freeform 15"/>
          <p:cNvSpPr/>
          <p:nvPr/>
        </p:nvSpPr>
        <p:spPr>
          <a:xfrm>
            <a:off x="15893521" y="6743407"/>
            <a:ext cx="3972497" cy="4114800"/>
          </a:xfrm>
          <a:custGeom>
            <a:avLst/>
            <a:gdLst/>
            <a:ahLst/>
            <a:cxnLst/>
            <a:rect l="l" t="t" r="r" b="b"/>
            <a:pathLst>
              <a:path w="3972497" h="4114800">
                <a:moveTo>
                  <a:pt x="0" y="0"/>
                </a:moveTo>
                <a:lnTo>
                  <a:pt x="3972496" y="0"/>
                </a:lnTo>
                <a:lnTo>
                  <a:pt x="3972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6375902"/>
            <a:ext cx="87727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897" lvl="1" indent="-295448" algn="l">
              <a:lnSpc>
                <a:spcPts val="3284"/>
              </a:lnSpc>
              <a:buFont typeface="Arial"/>
              <a:buChar char="•"/>
            </a:pPr>
            <a:r>
              <a:rPr lang="en-US" sz="2736" spc="-8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Standardized categorical variables (e.g., Yes/No, contract types).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7498561"/>
            <a:ext cx="87727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897" lvl="1" indent="-295448" algn="l">
              <a:lnSpc>
                <a:spcPts val="3284"/>
              </a:lnSpc>
              <a:buFont typeface="Arial"/>
              <a:buChar char="•"/>
            </a:pPr>
            <a:r>
              <a:rPr lang="en-US" sz="2736" spc="-8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Ensured numeric fields (charges, tenure) were clean for modeling.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3369071"/>
            <a:ext cx="87727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897" lvl="1" indent="-295448" algn="l">
              <a:lnSpc>
                <a:spcPts val="3284"/>
              </a:lnSpc>
              <a:buFont typeface="Arial"/>
              <a:buChar char="•"/>
            </a:pPr>
            <a:r>
              <a:rPr lang="en-US" sz="2736" spc="-8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For this project we used total 3 datasets (Churn Data, Customer Data and Internet Data).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4461377"/>
            <a:ext cx="8772799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897" lvl="1" indent="-295448" algn="l">
              <a:lnSpc>
                <a:spcPts val="3284"/>
              </a:lnSpc>
              <a:buFont typeface="Arial"/>
              <a:buChar char="•"/>
            </a:pPr>
            <a:r>
              <a:rPr lang="en-US" sz="2736" spc="-8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We used Excel for data preprocessing process.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634593" y="-571207"/>
            <a:ext cx="3972496" cy="4114800"/>
          </a:xfrm>
          <a:custGeom>
            <a:avLst/>
            <a:gdLst/>
            <a:ahLst/>
            <a:cxnLst/>
            <a:rect l="l" t="t" r="r" b="b"/>
            <a:pathLst>
              <a:path w="3972496" h="4114800">
                <a:moveTo>
                  <a:pt x="397249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72497" y="0"/>
                </a:lnTo>
                <a:lnTo>
                  <a:pt x="3972497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93521" y="6743407"/>
            <a:ext cx="3972497" cy="4114800"/>
          </a:xfrm>
          <a:custGeom>
            <a:avLst/>
            <a:gdLst/>
            <a:ahLst/>
            <a:cxnLst/>
            <a:rect l="l" t="t" r="r" b="b"/>
            <a:pathLst>
              <a:path w="3972497" h="4114800">
                <a:moveTo>
                  <a:pt x="0" y="0"/>
                </a:moveTo>
                <a:lnTo>
                  <a:pt x="3972496" y="0"/>
                </a:lnTo>
                <a:lnTo>
                  <a:pt x="3972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37904" y="1863124"/>
            <a:ext cx="13555617" cy="7536092"/>
          </a:xfrm>
          <a:custGeom>
            <a:avLst/>
            <a:gdLst/>
            <a:ahLst/>
            <a:cxnLst/>
            <a:rect l="l" t="t" r="r" b="b"/>
            <a:pathLst>
              <a:path w="13555617" h="7536092">
                <a:moveTo>
                  <a:pt x="0" y="0"/>
                </a:moveTo>
                <a:lnTo>
                  <a:pt x="13555617" y="0"/>
                </a:lnTo>
                <a:lnTo>
                  <a:pt x="13555617" y="7536092"/>
                </a:lnTo>
                <a:lnTo>
                  <a:pt x="0" y="7536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351" t="-16430" r="-14612" b="-8997"/>
            </a:stretch>
          </a:blipFill>
          <a:ln w="19050" cap="sq">
            <a:solidFill>
              <a:srgbClr val="BE3026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2337904" y="643345"/>
            <a:ext cx="14921396" cy="96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57"/>
              </a:lnSpc>
            </a:pPr>
            <a:r>
              <a:rPr lang="en-US" sz="5612" b="1" spc="-336">
                <a:solidFill>
                  <a:srgbClr val="D40202"/>
                </a:solidFill>
                <a:latin typeface="Hind Guntur Semi-Bold"/>
                <a:ea typeface="Hind Guntur Semi-Bold"/>
                <a:cs typeface="Hind Guntur Semi-Bold"/>
                <a:sym typeface="Hind Guntur Semi-Bold"/>
              </a:rPr>
              <a:t>BI Dashboard (Numerical: main KPIs &amp; distributions)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634593" y="-571207"/>
            <a:ext cx="3972496" cy="4114800"/>
          </a:xfrm>
          <a:custGeom>
            <a:avLst/>
            <a:gdLst/>
            <a:ahLst/>
            <a:cxnLst/>
            <a:rect l="l" t="t" r="r" b="b"/>
            <a:pathLst>
              <a:path w="3972496" h="4114800">
                <a:moveTo>
                  <a:pt x="397249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72497" y="0"/>
                </a:lnTo>
                <a:lnTo>
                  <a:pt x="3972497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93521" y="6743407"/>
            <a:ext cx="3972497" cy="4114800"/>
          </a:xfrm>
          <a:custGeom>
            <a:avLst/>
            <a:gdLst/>
            <a:ahLst/>
            <a:cxnLst/>
            <a:rect l="l" t="t" r="r" b="b"/>
            <a:pathLst>
              <a:path w="3972497" h="4114800">
                <a:moveTo>
                  <a:pt x="0" y="0"/>
                </a:moveTo>
                <a:lnTo>
                  <a:pt x="3972496" y="0"/>
                </a:lnTo>
                <a:lnTo>
                  <a:pt x="3972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37904" y="1996985"/>
            <a:ext cx="13555617" cy="7581042"/>
          </a:xfrm>
          <a:custGeom>
            <a:avLst/>
            <a:gdLst/>
            <a:ahLst/>
            <a:cxnLst/>
            <a:rect l="l" t="t" r="r" b="b"/>
            <a:pathLst>
              <a:path w="13555617" h="7581042">
                <a:moveTo>
                  <a:pt x="0" y="0"/>
                </a:moveTo>
                <a:lnTo>
                  <a:pt x="13555617" y="0"/>
                </a:lnTo>
                <a:lnTo>
                  <a:pt x="13555617" y="7581042"/>
                </a:lnTo>
                <a:lnTo>
                  <a:pt x="0" y="7581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498" t="-16305" r="-14691" b="-8605"/>
            </a:stretch>
          </a:blipFill>
          <a:ln w="19050" cap="sq">
            <a:solidFill>
              <a:srgbClr val="AF0000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2337904" y="643345"/>
            <a:ext cx="14921396" cy="96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57"/>
              </a:lnSpc>
            </a:pPr>
            <a:r>
              <a:rPr lang="en-US" sz="5612" b="1" spc="-336">
                <a:solidFill>
                  <a:srgbClr val="D40202"/>
                </a:solidFill>
                <a:latin typeface="Hind Guntur Semi-Bold"/>
                <a:ea typeface="Hind Guntur Semi-Bold"/>
                <a:cs typeface="Hind Guntur Semi-Bold"/>
                <a:sym typeface="Hind Guntur Semi-Bold"/>
              </a:rPr>
              <a:t>BI Dashboard (Categorical: segments &amp; churn drivers)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634593" y="-571207"/>
            <a:ext cx="3972496" cy="4114800"/>
          </a:xfrm>
          <a:custGeom>
            <a:avLst/>
            <a:gdLst/>
            <a:ahLst/>
            <a:cxnLst/>
            <a:rect l="l" t="t" r="r" b="b"/>
            <a:pathLst>
              <a:path w="3972496" h="4114800">
                <a:moveTo>
                  <a:pt x="397249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72497" y="0"/>
                </a:lnTo>
                <a:lnTo>
                  <a:pt x="3972497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93521" y="6743407"/>
            <a:ext cx="3972497" cy="4114800"/>
          </a:xfrm>
          <a:custGeom>
            <a:avLst/>
            <a:gdLst/>
            <a:ahLst/>
            <a:cxnLst/>
            <a:rect l="l" t="t" r="r" b="b"/>
            <a:pathLst>
              <a:path w="3972497" h="4114800">
                <a:moveTo>
                  <a:pt x="0" y="0"/>
                </a:moveTo>
                <a:lnTo>
                  <a:pt x="3972496" y="0"/>
                </a:lnTo>
                <a:lnTo>
                  <a:pt x="3972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37904" y="1863124"/>
            <a:ext cx="13368553" cy="7516952"/>
          </a:xfrm>
          <a:custGeom>
            <a:avLst/>
            <a:gdLst/>
            <a:ahLst/>
            <a:cxnLst/>
            <a:rect l="l" t="t" r="r" b="b"/>
            <a:pathLst>
              <a:path w="13368553" h="7516952">
                <a:moveTo>
                  <a:pt x="0" y="0"/>
                </a:moveTo>
                <a:lnTo>
                  <a:pt x="13368552" y="0"/>
                </a:lnTo>
                <a:lnTo>
                  <a:pt x="13368552" y="7516952"/>
                </a:lnTo>
                <a:lnTo>
                  <a:pt x="0" y="7516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79" t="-15820" r="-14711" b="-8518"/>
            </a:stretch>
          </a:blipFill>
          <a:ln w="19050" cap="sq">
            <a:solidFill>
              <a:srgbClr val="BE3026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2337904" y="643345"/>
            <a:ext cx="14921396" cy="96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57"/>
              </a:lnSpc>
            </a:pPr>
            <a:r>
              <a:rPr lang="en-US" sz="5612" b="1" spc="-336">
                <a:solidFill>
                  <a:srgbClr val="D40202"/>
                </a:solidFill>
                <a:latin typeface="Hind Guntur Semi-Bold"/>
                <a:ea typeface="Hind Guntur Semi-Bold"/>
                <a:cs typeface="Hind Guntur Semi-Bold"/>
                <a:sym typeface="Hind Guntur Semi-Bold"/>
              </a:rPr>
              <a:t>BI Dashboard (Categorical: segments &amp; churn drivers)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634593" y="-571207"/>
            <a:ext cx="3972496" cy="4114800"/>
          </a:xfrm>
          <a:custGeom>
            <a:avLst/>
            <a:gdLst/>
            <a:ahLst/>
            <a:cxnLst/>
            <a:rect l="l" t="t" r="r" b="b"/>
            <a:pathLst>
              <a:path w="3972496" h="4114800">
                <a:moveTo>
                  <a:pt x="397249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72497" y="0"/>
                </a:lnTo>
                <a:lnTo>
                  <a:pt x="3972497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7827412"/>
            <a:ext cx="6803609" cy="911643"/>
            <a:chOff x="0" y="0"/>
            <a:chExt cx="1791897" cy="2401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1897" cy="240104"/>
            </a:xfrm>
            <a:custGeom>
              <a:avLst/>
              <a:gdLst/>
              <a:ahLst/>
              <a:cxnLst/>
              <a:rect l="l" t="t" r="r" b="b"/>
              <a:pathLst>
                <a:path w="1791897" h="240104">
                  <a:moveTo>
                    <a:pt x="0" y="0"/>
                  </a:moveTo>
                  <a:lnTo>
                    <a:pt x="1791897" y="0"/>
                  </a:lnTo>
                  <a:lnTo>
                    <a:pt x="1791897" y="240104"/>
                  </a:lnTo>
                  <a:lnTo>
                    <a:pt x="0" y="240104"/>
                  </a:lnTo>
                  <a:close/>
                </a:path>
              </a:pathLst>
            </a:custGeom>
            <a:solidFill>
              <a:srgbClr val="A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91897" cy="278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547944"/>
            <a:ext cx="6803609" cy="820586"/>
            <a:chOff x="0" y="0"/>
            <a:chExt cx="1791897" cy="2161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1897" cy="216121"/>
            </a:xfrm>
            <a:custGeom>
              <a:avLst/>
              <a:gdLst/>
              <a:ahLst/>
              <a:cxnLst/>
              <a:rect l="l" t="t" r="r" b="b"/>
              <a:pathLst>
                <a:path w="1791897" h="216121">
                  <a:moveTo>
                    <a:pt x="0" y="0"/>
                  </a:moveTo>
                  <a:lnTo>
                    <a:pt x="1791897" y="0"/>
                  </a:lnTo>
                  <a:lnTo>
                    <a:pt x="1791897" y="216121"/>
                  </a:lnTo>
                  <a:lnTo>
                    <a:pt x="0" y="216121"/>
                  </a:lnTo>
                  <a:close/>
                </a:path>
              </a:pathLst>
            </a:custGeom>
            <a:solidFill>
              <a:srgbClr val="AF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91897" cy="254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44881" y="3033844"/>
            <a:ext cx="8871201" cy="549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spc="-8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Overall churn rate = 26.5%.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spc="-8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Churned customers had higher average monthly charges.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spc="-8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Electronic check customers churn the most.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spc="-8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Short-tenure (&lt;12 months) customers are most vulnerable.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spc="-8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Senior citizens have higher churn rates.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spc="-8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Fiber optic internet + entertainment services → higher churn.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spc="-8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Long-tenure customers churn significantly less.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spc="-8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Customers on month-to-month contracts churn the highest.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893521" y="6743407"/>
            <a:ext cx="3972497" cy="4114800"/>
          </a:xfrm>
          <a:custGeom>
            <a:avLst/>
            <a:gdLst/>
            <a:ahLst/>
            <a:cxnLst/>
            <a:rect l="l" t="t" r="r" b="b"/>
            <a:pathLst>
              <a:path w="3972497" h="4114800">
                <a:moveTo>
                  <a:pt x="0" y="0"/>
                </a:moveTo>
                <a:lnTo>
                  <a:pt x="3972496" y="0"/>
                </a:lnTo>
                <a:lnTo>
                  <a:pt x="3972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294829" y="2007970"/>
            <a:ext cx="6271351" cy="6275264"/>
            <a:chOff x="0" y="0"/>
            <a:chExt cx="8361801" cy="8367019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31" r="31"/>
            <a:stretch>
              <a:fillRect/>
            </a:stretch>
          </p:blipFill>
          <p:spPr>
            <a:xfrm>
              <a:off x="0" y="0"/>
              <a:ext cx="8361801" cy="8367019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8741868" y="1509844"/>
            <a:ext cx="775732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1" spc="-540">
                <a:solidFill>
                  <a:srgbClr val="D40202"/>
                </a:solidFill>
                <a:latin typeface="Hind Guntur Semi-Bold"/>
                <a:ea typeface="Hind Guntur Semi-Bold"/>
                <a:cs typeface="Hind Guntur Semi-Bold"/>
                <a:sym typeface="Hind Guntur Semi-Bold"/>
              </a:rPr>
              <a:t>SQL Key Insights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634593" y="-571207"/>
            <a:ext cx="3972496" cy="4114800"/>
          </a:xfrm>
          <a:custGeom>
            <a:avLst/>
            <a:gdLst/>
            <a:ahLst/>
            <a:cxnLst/>
            <a:rect l="l" t="t" r="r" b="b"/>
            <a:pathLst>
              <a:path w="3972496" h="4114800">
                <a:moveTo>
                  <a:pt x="397249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72497" y="0"/>
                </a:lnTo>
                <a:lnTo>
                  <a:pt x="3972497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93521" y="6743407"/>
            <a:ext cx="3972497" cy="4114800"/>
          </a:xfrm>
          <a:custGeom>
            <a:avLst/>
            <a:gdLst/>
            <a:ahLst/>
            <a:cxnLst/>
            <a:rect l="l" t="t" r="r" b="b"/>
            <a:pathLst>
              <a:path w="3972497" h="4114800">
                <a:moveTo>
                  <a:pt x="0" y="0"/>
                </a:moveTo>
                <a:lnTo>
                  <a:pt x="3972496" y="0"/>
                </a:lnTo>
                <a:lnTo>
                  <a:pt x="3972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2936" y="2556680"/>
            <a:ext cx="4544860" cy="2970215"/>
          </a:xfrm>
          <a:custGeom>
            <a:avLst/>
            <a:gdLst/>
            <a:ahLst/>
            <a:cxnLst/>
            <a:rect l="l" t="t" r="r" b="b"/>
            <a:pathLst>
              <a:path w="4544860" h="2970215">
                <a:moveTo>
                  <a:pt x="0" y="0"/>
                </a:moveTo>
                <a:lnTo>
                  <a:pt x="4544861" y="0"/>
                </a:lnTo>
                <a:lnTo>
                  <a:pt x="4544861" y="2970215"/>
                </a:lnTo>
                <a:lnTo>
                  <a:pt x="0" y="29702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AF0000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6379422" y="2556680"/>
            <a:ext cx="4687854" cy="2970215"/>
          </a:xfrm>
          <a:custGeom>
            <a:avLst/>
            <a:gdLst/>
            <a:ahLst/>
            <a:cxnLst/>
            <a:rect l="l" t="t" r="r" b="b"/>
            <a:pathLst>
              <a:path w="4687854" h="2970215">
                <a:moveTo>
                  <a:pt x="0" y="0"/>
                </a:moveTo>
                <a:lnTo>
                  <a:pt x="4687854" y="0"/>
                </a:lnTo>
                <a:lnTo>
                  <a:pt x="4687854" y="2970215"/>
                </a:lnTo>
                <a:lnTo>
                  <a:pt x="0" y="29702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AF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495901" y="2556680"/>
            <a:ext cx="4601398" cy="2970215"/>
          </a:xfrm>
          <a:custGeom>
            <a:avLst/>
            <a:gdLst/>
            <a:ahLst/>
            <a:cxnLst/>
            <a:rect l="l" t="t" r="r" b="b"/>
            <a:pathLst>
              <a:path w="4601398" h="2970215">
                <a:moveTo>
                  <a:pt x="0" y="0"/>
                </a:moveTo>
                <a:lnTo>
                  <a:pt x="4601398" y="0"/>
                </a:lnTo>
                <a:lnTo>
                  <a:pt x="4601398" y="2970215"/>
                </a:lnTo>
                <a:lnTo>
                  <a:pt x="0" y="29702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AF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402936" y="5961913"/>
            <a:ext cx="4544860" cy="2947855"/>
          </a:xfrm>
          <a:custGeom>
            <a:avLst/>
            <a:gdLst/>
            <a:ahLst/>
            <a:cxnLst/>
            <a:rect l="l" t="t" r="r" b="b"/>
            <a:pathLst>
              <a:path w="4544860" h="2947855">
                <a:moveTo>
                  <a:pt x="0" y="0"/>
                </a:moveTo>
                <a:lnTo>
                  <a:pt x="4544861" y="0"/>
                </a:lnTo>
                <a:lnTo>
                  <a:pt x="4544861" y="2947855"/>
                </a:lnTo>
                <a:lnTo>
                  <a:pt x="0" y="29478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19050" cap="sq">
            <a:solidFill>
              <a:srgbClr val="AF0000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6379422" y="5961913"/>
            <a:ext cx="4687854" cy="2965910"/>
          </a:xfrm>
          <a:custGeom>
            <a:avLst/>
            <a:gdLst/>
            <a:ahLst/>
            <a:cxnLst/>
            <a:rect l="l" t="t" r="r" b="b"/>
            <a:pathLst>
              <a:path w="4687854" h="2965910">
                <a:moveTo>
                  <a:pt x="0" y="0"/>
                </a:moveTo>
                <a:lnTo>
                  <a:pt x="4687854" y="0"/>
                </a:lnTo>
                <a:lnTo>
                  <a:pt x="4687854" y="2965910"/>
                </a:lnTo>
                <a:lnTo>
                  <a:pt x="0" y="29659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19050" cap="sq">
            <a:solidFill>
              <a:srgbClr val="AF0000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1495901" y="5961913"/>
            <a:ext cx="6131081" cy="2965910"/>
          </a:xfrm>
          <a:custGeom>
            <a:avLst/>
            <a:gdLst/>
            <a:ahLst/>
            <a:cxnLst/>
            <a:rect l="l" t="t" r="r" b="b"/>
            <a:pathLst>
              <a:path w="6131081" h="2965910">
                <a:moveTo>
                  <a:pt x="0" y="0"/>
                </a:moveTo>
                <a:lnTo>
                  <a:pt x="6131081" y="0"/>
                </a:lnTo>
                <a:lnTo>
                  <a:pt x="6131081" y="2965910"/>
                </a:lnTo>
                <a:lnTo>
                  <a:pt x="0" y="29659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19050" cap="sq">
            <a:solidFill>
              <a:srgbClr val="AF0000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2337904" y="605245"/>
            <a:ext cx="11668778" cy="1257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2"/>
              </a:lnSpc>
            </a:pPr>
            <a:r>
              <a:rPr lang="en-US" sz="7316" b="1" spc="-438">
                <a:solidFill>
                  <a:srgbClr val="D40202"/>
                </a:solidFill>
                <a:latin typeface="Hind Guntur Semi-Bold"/>
                <a:ea typeface="Hind Guntur Semi-Bold"/>
                <a:cs typeface="Hind Guntur Semi-Bold"/>
                <a:sym typeface="Hind Guntur Semi-Bold"/>
              </a:rPr>
              <a:t>Exploratory Data Analysis (EDA)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37904" y="1853599"/>
            <a:ext cx="421442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b="1" spc="-8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Univariate Analysis: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</Words>
  <Application>Microsoft Office PowerPoint</Application>
  <PresentationFormat>Custom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Hind Guntur Bold</vt:lpstr>
      <vt:lpstr>Open Sauce Bold</vt:lpstr>
      <vt:lpstr>Open Sauce</vt:lpstr>
      <vt:lpstr>Hind Guntur Semi-Bold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 Analysis &amp; Business Insights PPT</dc:title>
  <dc:creator>Arkaprava Ghosh</dc:creator>
  <cp:lastModifiedBy>Arkaprava Ghosh</cp:lastModifiedBy>
  <cp:revision>1</cp:revision>
  <dcterms:created xsi:type="dcterms:W3CDTF">2006-08-16T00:00:00Z</dcterms:created>
  <dcterms:modified xsi:type="dcterms:W3CDTF">2025-09-25T07:58:55Z</dcterms:modified>
  <dc:identifier>DAGzhA5kR70</dc:identifier>
</cp:coreProperties>
</file>